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Lato" panose="020B0604020202020204" charset="0"/>
      <p:regular r:id="rId54"/>
      <p:bold r:id="rId55"/>
      <p:italic r:id="rId56"/>
      <p:boldItalic r:id="rId57"/>
    </p:embeddedFont>
    <p:embeddedFont>
      <p:font typeface="Nunit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/>
        <p:guide pos="3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8dc28a9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48dc28a9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73ac275bd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73ac275bd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6d58d18c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6d58d18c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6d58d18c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6d58d18c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492ed97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492ed979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48dc28a9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48dc28a9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7306cddc9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7306cddc9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48dc28a9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48dc28a9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758fb75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758fb75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4909239a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4909239a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6d58d18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6d58d18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758fb75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758fb759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4909239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4909239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00d5deb9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00d5deb9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492ed97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492ed97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492ed97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492ed97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492ed97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492ed97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00d5deb9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00d5deb9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48dc28a9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48dc28a9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48dc28a9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48dc28a9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48dc28a9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48dc28a9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7306cddc9_7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7306cddc9_7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48dc28a9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48dc28a9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73ac275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73ac275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d58d18c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d58d18c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6d58d18c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6d58d18c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48dc28a9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48dc28a9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4a2d0950a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4a2d0950a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48dc28a9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48dc28a9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758fb75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758fb75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48dc28a9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48dc28a9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4a2d0950a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4a2d0950a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4a2afb7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4a2afb7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4a2d0950a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4a2d0950a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4a2d0950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4a2d0950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4a2d0950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4a2d0950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4a2d0950a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4a2d0950a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73ac275b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73ac275b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48dc28a9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48dc28a9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48dc28a9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48dc28a9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73ac275bd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73ac275bd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4a2afb70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4a2afb70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8dc28a9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48dc28a9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7306cddc9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7306cddc9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48dc28a9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48dc28a9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4a2d0950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4a2d0950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727950" y="215825"/>
            <a:ext cx="2571000" cy="8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6366750" y="215825"/>
            <a:ext cx="2571000" cy="8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ctrTitle"/>
          </p:nvPr>
        </p:nvSpPr>
        <p:spPr>
          <a:xfrm>
            <a:off x="727950" y="408325"/>
            <a:ext cx="7688100" cy="1664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MACHINE LEARNING PROJECT ON HEART DISEASE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356850" y="4044425"/>
            <a:ext cx="2571000" cy="8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0" y="2377075"/>
            <a:ext cx="3690152" cy="238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6364350" y="3734950"/>
            <a:ext cx="2571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MADE BY :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SAUMYA ACHANTANI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18CSU194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l="17948" t="20692" r="23627" b="11418"/>
          <a:stretch/>
        </p:blipFill>
        <p:spPr>
          <a:xfrm>
            <a:off x="931150" y="691425"/>
            <a:ext cx="5342352" cy="39130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5" name="Google Shape;215;p22"/>
          <p:cNvSpPr txBox="1"/>
          <p:nvPr/>
        </p:nvSpPr>
        <p:spPr>
          <a:xfrm>
            <a:off x="6568875" y="1056950"/>
            <a:ext cx="2066100" cy="10833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Light color signifies high correlation and dark color signifies less correlation 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6568875" y="2861575"/>
            <a:ext cx="2066100" cy="10833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Cp(chest pain) is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highly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correlated with target and exang is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least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correlated.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3345275" y="156225"/>
            <a:ext cx="2253900" cy="5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HEAT MAP</a:t>
            </a:r>
            <a:endParaRPr sz="2400" b="1"/>
          </a:p>
        </p:txBody>
      </p:sp>
      <p:sp>
        <p:nvSpPr>
          <p:cNvPr id="218" name="Google Shape;218;p22"/>
          <p:cNvSpPr txBox="1"/>
          <p:nvPr/>
        </p:nvSpPr>
        <p:spPr>
          <a:xfrm>
            <a:off x="6492675" y="2533050"/>
            <a:ext cx="13272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Inference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/>
              <a:t>CLASSIFICATION</a:t>
            </a:r>
            <a:endParaRPr sz="6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2231150" y="337950"/>
            <a:ext cx="47415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CLASSIFICATION</a:t>
            </a:r>
            <a:endParaRPr sz="4000" b="1"/>
          </a:p>
        </p:txBody>
      </p:sp>
      <p:sp>
        <p:nvSpPr>
          <p:cNvPr id="229" name="Google Shape;229;p24"/>
          <p:cNvSpPr txBox="1"/>
          <p:nvPr/>
        </p:nvSpPr>
        <p:spPr>
          <a:xfrm>
            <a:off x="727650" y="1270100"/>
            <a:ext cx="76887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Classification is a supervised learning concept in machine learning, which  categorizes a set of data into classes. Classes are often referred to as labels or categories. The main motive is to find in which category the new data will fall into.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For this project I have used the following  classification algorithms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NAIVE BAYES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DECISION TREE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KNN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SVM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400" y="2124775"/>
            <a:ext cx="2209800" cy="2014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729450" y="306150"/>
            <a:ext cx="76887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highlight>
                  <a:srgbClr val="000000"/>
                </a:highlight>
              </a:rPr>
              <a:t>NAIVE BAYES</a:t>
            </a:r>
            <a:endParaRPr sz="3300">
              <a:highlight>
                <a:srgbClr val="000000"/>
              </a:highlight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body" idx="1"/>
          </p:nvPr>
        </p:nvSpPr>
        <p:spPr>
          <a:xfrm>
            <a:off x="729450" y="1104850"/>
            <a:ext cx="7688700" cy="3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Naive Bayes model is  based on a statistical classification technique called ‘</a:t>
            </a:r>
            <a:r>
              <a:rPr lang="en" sz="1400" b="1" dirty="0">
                <a:solidFill>
                  <a:srgbClr val="000000"/>
                </a:solidFill>
              </a:rPr>
              <a:t>Bayes Theorem’</a:t>
            </a:r>
            <a:r>
              <a:rPr lang="en" sz="1400" dirty="0">
                <a:solidFill>
                  <a:srgbClr val="000000"/>
                </a:solidFill>
              </a:rPr>
              <a:t>. Naive Bayes model are called ‘naive’ algorithms because they make an assumption that the predictor variables are independent from each other.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doesn't require as much training data.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handles both continuous and discrete data.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highly scalable with the number of predictors and data points.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DISADVANTAGE: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Need to calculate the prior probability;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an error rate in the classification decision;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Very sensitive to the form of input data;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Independence assumption might not support real time problems.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8EE965-4942-4353-AF59-846ECEAFCD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04" y="2224378"/>
            <a:ext cx="2884968" cy="23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FBB0C4-1ACA-43BC-8175-10F735C3468C}"/>
              </a:ext>
            </a:extLst>
          </p:cNvPr>
          <p:cNvSpPr/>
          <p:nvPr/>
        </p:nvSpPr>
        <p:spPr>
          <a:xfrm>
            <a:off x="5991770" y="4524389"/>
            <a:ext cx="267589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FF00"/>
                </a:highlight>
              </a:rPr>
              <a:t>This gif can be viewed from presentation mode</a:t>
            </a:r>
            <a:endParaRPr lang="en-US" sz="1200" b="1" u="sng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l="11883" t="23705" r="14899" b="9480"/>
          <a:stretch/>
        </p:blipFill>
        <p:spPr>
          <a:xfrm>
            <a:off x="781550" y="838375"/>
            <a:ext cx="7688702" cy="37527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p26"/>
          <p:cNvSpPr txBox="1"/>
          <p:nvPr/>
        </p:nvSpPr>
        <p:spPr>
          <a:xfrm>
            <a:off x="1603350" y="343050"/>
            <a:ext cx="5937300" cy="385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SELECTING DEPENDENT AND INDEPENDENT VARIABLE</a:t>
            </a:r>
            <a:endParaRPr sz="1600"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l="12235" t="38908" r="13337" b="46926"/>
          <a:stretch/>
        </p:blipFill>
        <p:spPr>
          <a:xfrm>
            <a:off x="304225" y="634100"/>
            <a:ext cx="6318523" cy="596349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1" name="Google Shape;251;p27"/>
          <p:cNvSpPr txBox="1"/>
          <p:nvPr/>
        </p:nvSpPr>
        <p:spPr>
          <a:xfrm>
            <a:off x="304238" y="210425"/>
            <a:ext cx="468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FEATURE SCALING/STANDARDISATION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 l="12733" t="45302" r="13704" b="38019"/>
          <a:stretch/>
        </p:blipFill>
        <p:spPr>
          <a:xfrm>
            <a:off x="304225" y="1828197"/>
            <a:ext cx="6318523" cy="712624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3" name="Google Shape;253;p27"/>
          <p:cNvSpPr txBox="1"/>
          <p:nvPr/>
        </p:nvSpPr>
        <p:spPr>
          <a:xfrm>
            <a:off x="304238" y="1407438"/>
            <a:ext cx="468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SPLITTING DATA INTO TRAINING SET AND TEST SET</a:t>
            </a:r>
            <a:endParaRPr sz="1200" b="1" dirty="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6932825" y="634100"/>
            <a:ext cx="1984200" cy="596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22222"/>
                </a:solidFill>
              </a:rPr>
              <a:t>Brings all independent variables on a common scale.</a:t>
            </a:r>
            <a:endParaRPr sz="1300" b="1"/>
          </a:p>
        </p:txBody>
      </p:sp>
      <p:sp>
        <p:nvSpPr>
          <p:cNvPr id="255" name="Google Shape;255;p27"/>
          <p:cNvSpPr txBox="1"/>
          <p:nvPr/>
        </p:nvSpPr>
        <p:spPr>
          <a:xfrm>
            <a:off x="6932825" y="1828225"/>
            <a:ext cx="1984200" cy="7125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Partitioning data into train set (80%)  and test set(20%).  </a:t>
            </a:r>
            <a:endParaRPr sz="1300" b="1"/>
          </a:p>
        </p:txBody>
      </p:sp>
      <p:sp>
        <p:nvSpPr>
          <p:cNvPr id="256" name="Google Shape;256;p27"/>
          <p:cNvSpPr txBox="1"/>
          <p:nvPr/>
        </p:nvSpPr>
        <p:spPr>
          <a:xfrm>
            <a:off x="6932825" y="3138450"/>
            <a:ext cx="1984200" cy="8376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Fitting object named classifier of naive bayes model on the training set.</a:t>
            </a:r>
            <a:endParaRPr b="1"/>
          </a:p>
        </p:txBody>
      </p:sp>
      <p:sp>
        <p:nvSpPr>
          <p:cNvPr id="257" name="Google Shape;257;p27"/>
          <p:cNvSpPr txBox="1"/>
          <p:nvPr/>
        </p:nvSpPr>
        <p:spPr>
          <a:xfrm>
            <a:off x="6932825" y="4413575"/>
            <a:ext cx="1984200" cy="495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Predicting values of X from test set data.</a:t>
            </a:r>
            <a:endParaRPr sz="1300" b="1"/>
          </a:p>
        </p:txBody>
      </p:sp>
      <p:sp>
        <p:nvSpPr>
          <p:cNvPr id="258" name="Google Shape;258;p27"/>
          <p:cNvSpPr txBox="1"/>
          <p:nvPr/>
        </p:nvSpPr>
        <p:spPr>
          <a:xfrm>
            <a:off x="304248" y="2752913"/>
            <a:ext cx="1826700" cy="404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TRAINING 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5">
            <a:alphaModFix/>
          </a:blip>
          <a:srcRect l="13429" t="49849" r="32198" b="38018"/>
          <a:stretch/>
        </p:blipFill>
        <p:spPr>
          <a:xfrm>
            <a:off x="304225" y="3265888"/>
            <a:ext cx="6084802" cy="675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5">
            <a:alphaModFix/>
          </a:blip>
          <a:srcRect l="13949" t="62240" r="31002" b="32207"/>
          <a:stretch/>
        </p:blipFill>
        <p:spPr>
          <a:xfrm>
            <a:off x="304225" y="4458875"/>
            <a:ext cx="6084802" cy="404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1" name="Google Shape;261;p27"/>
          <p:cNvSpPr txBox="1"/>
          <p:nvPr/>
        </p:nvSpPr>
        <p:spPr>
          <a:xfrm>
            <a:off x="304250" y="4049750"/>
            <a:ext cx="384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STORING PREDICTION OF Y FROM X_TEST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2093950" y="299625"/>
            <a:ext cx="4983900" cy="5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PERFORMANCE MEASURES</a:t>
            </a:r>
            <a:endParaRPr sz="2800"/>
          </a:p>
        </p:txBody>
      </p:sp>
      <p:pic>
        <p:nvPicPr>
          <p:cNvPr id="267" name="Google Shape;267;p28"/>
          <p:cNvPicPr preferRelativeResize="0"/>
          <p:nvPr/>
        </p:nvPicPr>
        <p:blipFill rotWithShape="1">
          <a:blip r:embed="rId3">
            <a:alphaModFix/>
          </a:blip>
          <a:srcRect l="10667" t="38703" r="46660" b="13702"/>
          <a:stretch/>
        </p:blipFill>
        <p:spPr>
          <a:xfrm>
            <a:off x="0" y="1327775"/>
            <a:ext cx="3059501" cy="2563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28"/>
          <p:cNvPicPr preferRelativeResize="0"/>
          <p:nvPr/>
        </p:nvPicPr>
        <p:blipFill rotWithShape="1">
          <a:blip r:embed="rId4">
            <a:alphaModFix/>
          </a:blip>
          <a:srcRect l="13969" t="30446" r="37660" b="27312"/>
          <a:stretch/>
        </p:blipFill>
        <p:spPr>
          <a:xfrm>
            <a:off x="3278525" y="1327775"/>
            <a:ext cx="2618875" cy="2563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28"/>
          <p:cNvPicPr preferRelativeResize="0"/>
          <p:nvPr/>
        </p:nvPicPr>
        <p:blipFill rotWithShape="1">
          <a:blip r:embed="rId5">
            <a:alphaModFix/>
          </a:blip>
          <a:srcRect l="14700" t="28935" r="52204" b="12656"/>
          <a:stretch/>
        </p:blipFill>
        <p:spPr>
          <a:xfrm>
            <a:off x="6116425" y="1327775"/>
            <a:ext cx="3027576" cy="25375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0" name="Google Shape;270;p28"/>
          <p:cNvSpPr txBox="1"/>
          <p:nvPr/>
        </p:nvSpPr>
        <p:spPr>
          <a:xfrm>
            <a:off x="3660963" y="99361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673400" y="99361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7001625" y="968188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>
            <a:spLocks noGrp="1"/>
          </p:cNvSpPr>
          <p:nvPr>
            <p:ph type="title"/>
          </p:nvPr>
        </p:nvSpPr>
        <p:spPr>
          <a:xfrm>
            <a:off x="-574950" y="221925"/>
            <a:ext cx="8719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SUPPORT VECTOR MACHINE</a:t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l="4425" t="4425"/>
          <a:stretch/>
        </p:blipFill>
        <p:spPr>
          <a:xfrm>
            <a:off x="5868025" y="1919300"/>
            <a:ext cx="3063874" cy="25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201000" y="1134000"/>
            <a:ext cx="88422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The objective of the SVM algorithm is to find a hyperplane in an N-dimensional space(N — the no. of features) that distinctly classifies the data points.</a:t>
            </a:r>
            <a:r>
              <a:rPr lang="en" sz="12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Our objective is to find a plane that has the maximum distance between data points of both classes.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150900" y="1714150"/>
            <a:ext cx="6210000" cy="41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ADVANTAGES:</a:t>
            </a:r>
            <a:endParaRPr sz="1200" b="1" u="sng" dirty="0">
              <a:solidFill>
                <a:schemeClr val="accent6">
                  <a:lumMod val="7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SVM’s are very good when we have no idea on the data.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Works well with even unstructured and semi structured data like text, Images and trees.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The kernel trick is real strength of SVM. With an appropriate kernel function, we can solve any complex problem.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It scales relatively well to high dimensional data.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Risk of over-fitting is less in SVM.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DISADVANTAGES: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Choosing a “good” kernel function is not easy.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Long training time for large datasets.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Difficult to understand and interpret the final model, variable weights and individual impact.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The SVM hyper parameters are Cost -C and gamma. It is not that easy to fine-tune these hyper-parameters. It is hard to visualize their impact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08E1DA-E2F8-4085-A155-FFFD87D1BC44}"/>
              </a:ext>
            </a:extLst>
          </p:cNvPr>
          <p:cNvSpPr/>
          <p:nvPr/>
        </p:nvSpPr>
        <p:spPr>
          <a:xfrm>
            <a:off x="5954232" y="4387540"/>
            <a:ext cx="277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FF00"/>
                </a:highlight>
              </a:rPr>
              <a:t>This gif can be viewed from presentation mode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1559788" y="353350"/>
            <a:ext cx="5961900" cy="6009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DROPPING COLUMNS FOR SVM MODEL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l="12521" t="24606" r="13212" b="15040"/>
          <a:stretch/>
        </p:blipFill>
        <p:spPr>
          <a:xfrm>
            <a:off x="1145238" y="1406400"/>
            <a:ext cx="6791026" cy="27726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1"/>
          </p:nvPr>
        </p:nvSpPr>
        <p:spPr>
          <a:xfrm>
            <a:off x="729450" y="15356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5519575" y="2088225"/>
            <a:ext cx="32088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5599775" y="3318600"/>
            <a:ext cx="28932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388000" y="3873200"/>
            <a:ext cx="384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STORING PREDICTION OF Y FROM X_TEST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6861675" y="4228638"/>
            <a:ext cx="1984200" cy="495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Predicting values of X from test set data.</a:t>
            </a:r>
            <a:endParaRPr sz="1300" b="1"/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387999" y="315675"/>
            <a:ext cx="4502977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FEATURE SCALING/STANDARDISATION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6861675" y="739600"/>
            <a:ext cx="1984200" cy="701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22222"/>
                </a:solidFill>
              </a:rPr>
              <a:t>Brings all independent variables on a common scale.</a:t>
            </a:r>
            <a:endParaRPr b="1"/>
          </a:p>
        </p:txBody>
      </p:sp>
      <p:sp>
        <p:nvSpPr>
          <p:cNvPr id="301" name="Google Shape;301;p31"/>
          <p:cNvSpPr txBox="1"/>
          <p:nvPr/>
        </p:nvSpPr>
        <p:spPr>
          <a:xfrm>
            <a:off x="387999" y="1667288"/>
            <a:ext cx="4807777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SPLITTING DATA INTO TRAINING SET AND TEST SET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6861675" y="2110600"/>
            <a:ext cx="1984200" cy="4161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Partitioning data into train set (80%)  and test set(20%).  </a:t>
            </a:r>
            <a:endParaRPr sz="1200" b="1"/>
          </a:p>
        </p:txBody>
      </p:sp>
      <p:sp>
        <p:nvSpPr>
          <p:cNvPr id="303" name="Google Shape;303;p31"/>
          <p:cNvSpPr txBox="1"/>
          <p:nvPr/>
        </p:nvSpPr>
        <p:spPr>
          <a:xfrm>
            <a:off x="6861675" y="3082775"/>
            <a:ext cx="1984200" cy="5898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Fitting object named classifier of knn on the training set.</a:t>
            </a:r>
            <a:endParaRPr sz="1300" b="1"/>
          </a:p>
        </p:txBody>
      </p:sp>
      <p:sp>
        <p:nvSpPr>
          <p:cNvPr id="304" name="Google Shape;304;p31"/>
          <p:cNvSpPr txBox="1"/>
          <p:nvPr/>
        </p:nvSpPr>
        <p:spPr>
          <a:xfrm>
            <a:off x="388000" y="2696950"/>
            <a:ext cx="1826700" cy="327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TRAINING 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t="35001" r="4543" b="51362"/>
          <a:stretch/>
        </p:blipFill>
        <p:spPr>
          <a:xfrm>
            <a:off x="388000" y="752275"/>
            <a:ext cx="6041376" cy="7014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31"/>
          <p:cNvPicPr preferRelativeResize="0"/>
          <p:nvPr/>
        </p:nvPicPr>
        <p:blipFill rotWithShape="1">
          <a:blip r:embed="rId4">
            <a:alphaModFix/>
          </a:blip>
          <a:srcRect t="49057" r="4924" b="42049"/>
          <a:stretch/>
        </p:blipFill>
        <p:spPr>
          <a:xfrm>
            <a:off x="359775" y="2130738"/>
            <a:ext cx="6097848" cy="457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31"/>
          <p:cNvPicPr preferRelativeResize="0"/>
          <p:nvPr/>
        </p:nvPicPr>
        <p:blipFill rotWithShape="1">
          <a:blip r:embed="rId5">
            <a:alphaModFix/>
          </a:blip>
          <a:srcRect t="56039" r="12876" b="23744"/>
          <a:stretch/>
        </p:blipFill>
        <p:spPr>
          <a:xfrm>
            <a:off x="359775" y="3098025"/>
            <a:ext cx="6097848" cy="589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31"/>
          <p:cNvPicPr preferRelativeResize="0"/>
          <p:nvPr/>
        </p:nvPicPr>
        <p:blipFill rotWithShape="1">
          <a:blip r:embed="rId6">
            <a:alphaModFix/>
          </a:blip>
          <a:srcRect t="74794" r="13043" b="17115"/>
          <a:stretch/>
        </p:blipFill>
        <p:spPr>
          <a:xfrm>
            <a:off x="388000" y="4355700"/>
            <a:ext cx="6041376" cy="41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2404200" y="365825"/>
            <a:ext cx="4335600" cy="5352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</a:rPr>
              <a:t>PROBLEM STATEMENT </a:t>
            </a:r>
            <a:endParaRPr sz="2800" b="1">
              <a:solidFill>
                <a:srgbClr val="000000"/>
              </a:solidFill>
            </a:endParaRPr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812400" y="1173025"/>
            <a:ext cx="7677600" cy="3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INTRODUCTION TO HEART DISEASE: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Amongst all organs we have,heart is the most significant. 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The factors which affect heart are blood pressure, cholestrol, sugar level etc caused due to unhealthy lifestyle,f</a:t>
            </a:r>
            <a:r>
              <a:rPr lang="en" sz="1350" dirty="0">
                <a:solidFill>
                  <a:srgbClr val="000000"/>
                </a:solidFill>
              </a:rPr>
              <a:t>amily history and o</a:t>
            </a:r>
            <a:r>
              <a:rPr lang="en" sz="1400" dirty="0">
                <a:solidFill>
                  <a:srgbClr val="000000"/>
                </a:solidFill>
              </a:rPr>
              <a:t>ther reasons like age.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Symptoms include chest pain, </a:t>
            </a:r>
            <a:r>
              <a:rPr lang="en" sz="1350" dirty="0">
                <a:solidFill>
                  <a:srgbClr val="000000"/>
                </a:solidFill>
              </a:rPr>
              <a:t>breathlessness,fast heart beat etc.</a:t>
            </a:r>
            <a:endParaRPr sz="13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</a:rPr>
              <a:t>Heart disease is diagnosed through electrocardiogram test.</a:t>
            </a:r>
            <a:endParaRPr sz="15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EDA:</a:t>
            </a:r>
            <a:r>
              <a:rPr lang="en" b="1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To study and analyze the number of people suffering from heart diseases, various factors which are majorly responsible for it and relationship among these factors.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accent6">
                    <a:lumMod val="75000"/>
                  </a:schemeClr>
                </a:solidFill>
              </a:rPr>
              <a:t>SUPERVISED MACHINE LEARNING  MODELS:</a:t>
            </a:r>
            <a:endParaRPr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To apply supervised learning( both classification and regression) 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3">
            <a:alphaModFix/>
          </a:blip>
          <a:srcRect l="2965" t="19341" r="59680" b="38159"/>
          <a:stretch/>
        </p:blipFill>
        <p:spPr>
          <a:xfrm>
            <a:off x="642950" y="1376274"/>
            <a:ext cx="3780194" cy="300433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6" name="Google Shape;316;p32"/>
          <p:cNvSpPr txBox="1"/>
          <p:nvPr/>
        </p:nvSpPr>
        <p:spPr>
          <a:xfrm>
            <a:off x="1537025" y="351600"/>
            <a:ext cx="6138000" cy="55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TRAINING AND TESTING SET VISUALISATION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4">
            <a:alphaModFix/>
          </a:blip>
          <a:srcRect l="1740" t="30242" r="60905" b="23274"/>
          <a:stretch/>
        </p:blipFill>
        <p:spPr>
          <a:xfrm>
            <a:off x="4657731" y="1376299"/>
            <a:ext cx="3780193" cy="300431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body" idx="1"/>
          </p:nvPr>
        </p:nvSpPr>
        <p:spPr>
          <a:xfrm>
            <a:off x="806025" y="21791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5886225" y="654025"/>
            <a:ext cx="28044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5999900" y="3156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l="16367" t="30603" r="48961" b="17457"/>
          <a:stretch/>
        </p:blipFill>
        <p:spPr>
          <a:xfrm>
            <a:off x="6157125" y="1202050"/>
            <a:ext cx="3000000" cy="2142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7" name="Google Shape;327;p33"/>
          <p:cNvSpPr txBox="1"/>
          <p:nvPr/>
        </p:nvSpPr>
        <p:spPr>
          <a:xfrm>
            <a:off x="1973000" y="232775"/>
            <a:ext cx="654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PERFORMANCE MEASURES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96400" y="928675"/>
            <a:ext cx="1684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3487050" y="928463"/>
            <a:ext cx="21699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6596500" y="928450"/>
            <a:ext cx="19509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AREA UNDER CURVE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3487050" y="3559425"/>
            <a:ext cx="30000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4">
            <a:alphaModFix/>
          </a:blip>
          <a:srcRect l="2415" t="36136" r="64086" b="23338"/>
          <a:stretch/>
        </p:blipFill>
        <p:spPr>
          <a:xfrm>
            <a:off x="38800" y="1202050"/>
            <a:ext cx="3000000" cy="2142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33"/>
          <p:cNvPicPr preferRelativeResize="0"/>
          <p:nvPr/>
        </p:nvPicPr>
        <p:blipFill rotWithShape="1">
          <a:blip r:embed="rId5">
            <a:alphaModFix/>
          </a:blip>
          <a:srcRect l="4042" t="35906" r="55414" b="29719"/>
          <a:stretch/>
        </p:blipFill>
        <p:spPr>
          <a:xfrm>
            <a:off x="3134325" y="1202075"/>
            <a:ext cx="2804400" cy="2142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33"/>
          <p:cNvPicPr preferRelativeResize="0"/>
          <p:nvPr/>
        </p:nvPicPr>
        <p:blipFill rotWithShape="1">
          <a:blip r:embed="rId6">
            <a:alphaModFix/>
          </a:blip>
          <a:srcRect t="55442" r="12288" b="30616"/>
          <a:stretch/>
        </p:blipFill>
        <p:spPr>
          <a:xfrm>
            <a:off x="561975" y="3873525"/>
            <a:ext cx="8020051" cy="717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729450" y="58327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highlight>
                  <a:srgbClr val="000000"/>
                </a:highlight>
              </a:rPr>
              <a:t>DECISION TREE</a:t>
            </a:r>
            <a:endParaRPr sz="3400">
              <a:highlight>
                <a:srgbClr val="000000"/>
              </a:highlight>
            </a:endParaRPr>
          </a:p>
        </p:txBody>
      </p:sp>
      <p:sp>
        <p:nvSpPr>
          <p:cNvPr id="340" name="Google Shape;340;p34"/>
          <p:cNvSpPr txBox="1">
            <a:spLocks noGrp="1"/>
          </p:cNvSpPr>
          <p:nvPr>
            <p:ph type="body" idx="1"/>
          </p:nvPr>
        </p:nvSpPr>
        <p:spPr>
          <a:xfrm>
            <a:off x="729450" y="1393075"/>
            <a:ext cx="7688700" cy="3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The data is continuously split according to a certain parameter. In case of classification, the decision parameter is discrete/categorical.The splitting is stopped when we have largest information gain.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Inexpensive to construct and extremely fast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Prunes unimportant features.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DISADVANTAGE: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Easy to overfit.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Small changes in the training data can result in large changes 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to decision logic.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400" y="2063075"/>
            <a:ext cx="3392050" cy="28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ADF3A-9F62-43D6-89F9-9417D940FE35}"/>
              </a:ext>
            </a:extLst>
          </p:cNvPr>
          <p:cNvSpPr/>
          <p:nvPr/>
        </p:nvSpPr>
        <p:spPr>
          <a:xfrm>
            <a:off x="5117805" y="4483755"/>
            <a:ext cx="3794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FF00"/>
                </a:highlight>
              </a:rPr>
              <a:t>This gif can be viewed from presentation mode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>
            <a:spLocks noGrp="1"/>
          </p:cNvSpPr>
          <p:nvPr>
            <p:ph type="title"/>
          </p:nvPr>
        </p:nvSpPr>
        <p:spPr>
          <a:xfrm>
            <a:off x="863500" y="96753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1"/>
          </p:nvPr>
        </p:nvSpPr>
        <p:spPr>
          <a:xfrm>
            <a:off x="464900" y="2169050"/>
            <a:ext cx="81960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This is an indicative that the tree is overfitting and not generalizing well to new data. </a:t>
            </a:r>
            <a:endParaRPr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155CC"/>
                </a:solidFill>
              </a:rPr>
              <a:t>Therefore, we need to apply pre-pruning to the tree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348" name="Google Shape;348;p35"/>
          <p:cNvPicPr preferRelativeResize="0"/>
          <p:nvPr/>
        </p:nvPicPr>
        <p:blipFill rotWithShape="1">
          <a:blip r:embed="rId3">
            <a:alphaModFix/>
          </a:blip>
          <a:srcRect l="13098" t="25769" r="38569" b="55196"/>
          <a:stretch/>
        </p:blipFill>
        <p:spPr>
          <a:xfrm>
            <a:off x="435125" y="809212"/>
            <a:ext cx="8103149" cy="11129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l="15248" t="25639" r="40630" b="56290"/>
          <a:stretch/>
        </p:blipFill>
        <p:spPr>
          <a:xfrm>
            <a:off x="494650" y="3282038"/>
            <a:ext cx="8136499" cy="1052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0" name="Google Shape;350;p35"/>
          <p:cNvSpPr txBox="1"/>
          <p:nvPr/>
        </p:nvSpPr>
        <p:spPr>
          <a:xfrm>
            <a:off x="806475" y="288275"/>
            <a:ext cx="7626600" cy="38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FITTING DECISION TREE MODEL AND CHECKING ACCURACY</a:t>
            </a:r>
            <a:endParaRPr sz="2000"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00" y="542575"/>
            <a:ext cx="8624226" cy="38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/>
          <p:nvPr/>
        </p:nvSpPr>
        <p:spPr>
          <a:xfrm>
            <a:off x="3081650" y="110850"/>
            <a:ext cx="4323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TREE GENERATED</a:t>
            </a:r>
            <a:endParaRPr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819150" y="712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body" idx="1"/>
          </p:nvPr>
        </p:nvSpPr>
        <p:spPr>
          <a:xfrm>
            <a:off x="819150" y="21791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 l="19602" t="34642" r="54930" b="36110"/>
          <a:stretch/>
        </p:blipFill>
        <p:spPr>
          <a:xfrm>
            <a:off x="0" y="1176125"/>
            <a:ext cx="3103824" cy="2515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6" name="Google Shape;366;p37"/>
          <p:cNvPicPr preferRelativeResize="0"/>
          <p:nvPr/>
        </p:nvPicPr>
        <p:blipFill rotWithShape="1">
          <a:blip r:embed="rId4">
            <a:alphaModFix/>
          </a:blip>
          <a:srcRect l="19672" t="44235" r="48324" b="36151"/>
          <a:stretch/>
        </p:blipFill>
        <p:spPr>
          <a:xfrm>
            <a:off x="3303375" y="1176125"/>
            <a:ext cx="2670888" cy="2515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5">
            <a:alphaModFix/>
          </a:blip>
          <a:srcRect l="19396" t="38705" r="47992" b="8834"/>
          <a:stretch/>
        </p:blipFill>
        <p:spPr>
          <a:xfrm>
            <a:off x="6162100" y="1176125"/>
            <a:ext cx="2981899" cy="2515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8" name="Google Shape;368;p37"/>
          <p:cNvSpPr txBox="1"/>
          <p:nvPr/>
        </p:nvSpPr>
        <p:spPr>
          <a:xfrm>
            <a:off x="1894400" y="210600"/>
            <a:ext cx="78936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PERFORMANCE MEASURES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687275" y="903350"/>
            <a:ext cx="1995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3635313" y="903350"/>
            <a:ext cx="1995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6655400" y="903350"/>
            <a:ext cx="1995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AREA UNDER CURVE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37"/>
          <p:cNvPicPr preferRelativeResize="0"/>
          <p:nvPr/>
        </p:nvPicPr>
        <p:blipFill rotWithShape="1">
          <a:blip r:embed="rId6">
            <a:alphaModFix/>
          </a:blip>
          <a:srcRect l="-635" t="39816" r="12381" b="46251"/>
          <a:stretch/>
        </p:blipFill>
        <p:spPr>
          <a:xfrm>
            <a:off x="254975" y="4135825"/>
            <a:ext cx="8069875" cy="716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3" name="Google Shape;373;p37"/>
          <p:cNvSpPr txBox="1"/>
          <p:nvPr/>
        </p:nvSpPr>
        <p:spPr>
          <a:xfrm>
            <a:off x="742700" y="3868700"/>
            <a:ext cx="14301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727650" y="28397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highlight>
                  <a:srgbClr val="000000"/>
                </a:highlight>
              </a:rPr>
              <a:t>K NEAREST NEIGHBOUR</a:t>
            </a:r>
            <a:endParaRPr sz="3200">
              <a:highlight>
                <a:srgbClr val="000000"/>
              </a:highlight>
            </a:endParaRPr>
          </a:p>
        </p:txBody>
      </p:sp>
      <p:sp>
        <p:nvSpPr>
          <p:cNvPr id="379" name="Google Shape;379;p38"/>
          <p:cNvSpPr txBox="1">
            <a:spLocks noGrp="1"/>
          </p:cNvSpPr>
          <p:nvPr>
            <p:ph type="body" idx="1"/>
          </p:nvPr>
        </p:nvSpPr>
        <p:spPr>
          <a:xfrm>
            <a:off x="727650" y="1093775"/>
            <a:ext cx="7688700" cy="3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KNN algorithm assumes that similar things exist in close proximity. In other words, similar things are near to each other i.e analogous to distance. Euclidian distance is a popular choice for calculation of distances.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000000"/>
                </a:solidFill>
              </a:rPr>
              <a:t>ADVANTAGE:</a:t>
            </a:r>
            <a:endParaRPr sz="1400" b="1" u="sng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algorithm is simple and easy to implement.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There’s no need to build a model, tune several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parameters, or make additional assumptions.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000000"/>
                </a:solidFill>
              </a:rPr>
              <a:t>DISADVANTAGE:</a:t>
            </a:r>
            <a:endParaRPr sz="1400" b="1" u="sng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algorithm gets significantly slower as the number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of examples and/or predictors/independent variables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increase.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23570"/>
          <a:stretch/>
        </p:blipFill>
        <p:spPr>
          <a:xfrm>
            <a:off x="4729675" y="2291850"/>
            <a:ext cx="4171702" cy="23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537425" y="243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K VALUE GIVES THE BEST ACCURACY?</a:t>
            </a:r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0" y="44621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 rotWithShape="1">
          <a:blip r:embed="rId3">
            <a:alphaModFix/>
          </a:blip>
          <a:srcRect l="15276" t="56041" r="47990" b="10774"/>
          <a:stretch/>
        </p:blipFill>
        <p:spPr>
          <a:xfrm>
            <a:off x="1817950" y="1407800"/>
            <a:ext cx="5032651" cy="33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/>
          <p:nvPr/>
        </p:nvSpPr>
        <p:spPr>
          <a:xfrm rot="3187806">
            <a:off x="4297326" y="660994"/>
            <a:ext cx="139500" cy="11532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body" idx="1"/>
          </p:nvPr>
        </p:nvSpPr>
        <p:spPr>
          <a:xfrm>
            <a:off x="0" y="38519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3">
            <a:alphaModFix/>
          </a:blip>
          <a:srcRect l="10959" t="33236" r="13460" b="50043"/>
          <a:stretch/>
        </p:blipFill>
        <p:spPr>
          <a:xfrm>
            <a:off x="388000" y="764875"/>
            <a:ext cx="6041376" cy="676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6" name="Google Shape;396;p40"/>
          <p:cNvSpPr txBox="1"/>
          <p:nvPr/>
        </p:nvSpPr>
        <p:spPr>
          <a:xfrm>
            <a:off x="321450" y="276925"/>
            <a:ext cx="4633322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FEATURE SCALING/STANDARDISATION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6861675" y="739600"/>
            <a:ext cx="1984200" cy="701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22222"/>
                </a:solidFill>
              </a:rPr>
              <a:t>Brings all independent variables on a common scale.</a:t>
            </a:r>
            <a:endParaRPr b="1"/>
          </a:p>
        </p:txBody>
      </p:sp>
      <p:sp>
        <p:nvSpPr>
          <p:cNvPr id="398" name="Google Shape;398;p40"/>
          <p:cNvSpPr txBox="1"/>
          <p:nvPr/>
        </p:nvSpPr>
        <p:spPr>
          <a:xfrm>
            <a:off x="387999" y="1667288"/>
            <a:ext cx="5084223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SPLITTING DATA INTO TRAINING SET AND TEST SET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6861675" y="2115175"/>
            <a:ext cx="1984200" cy="4161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Partitioning data into train set (80%)  and test set(20%).  </a:t>
            </a:r>
            <a:endParaRPr sz="1200" b="1"/>
          </a:p>
        </p:txBody>
      </p:sp>
      <p:pic>
        <p:nvPicPr>
          <p:cNvPr id="400" name="Google Shape;400;p40"/>
          <p:cNvPicPr preferRelativeResize="0"/>
          <p:nvPr/>
        </p:nvPicPr>
        <p:blipFill rotWithShape="1">
          <a:blip r:embed="rId4">
            <a:alphaModFix/>
          </a:blip>
          <a:srcRect l="5489" t="48113" r="11343" b="43794"/>
          <a:stretch/>
        </p:blipFill>
        <p:spPr>
          <a:xfrm>
            <a:off x="388000" y="2115075"/>
            <a:ext cx="6041376" cy="41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40"/>
          <p:cNvPicPr preferRelativeResize="0"/>
          <p:nvPr/>
        </p:nvPicPr>
        <p:blipFill rotWithShape="1">
          <a:blip r:embed="rId5">
            <a:alphaModFix/>
          </a:blip>
          <a:srcRect t="37780" r="16597" b="50754"/>
          <a:stretch/>
        </p:blipFill>
        <p:spPr>
          <a:xfrm>
            <a:off x="388000" y="3153988"/>
            <a:ext cx="6041376" cy="589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2" name="Google Shape;402;p40"/>
          <p:cNvSpPr txBox="1"/>
          <p:nvPr/>
        </p:nvSpPr>
        <p:spPr>
          <a:xfrm>
            <a:off x="388000" y="2696950"/>
            <a:ext cx="1826700" cy="327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TRAINING 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6861675" y="3154000"/>
            <a:ext cx="1984200" cy="5898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Fitting object named classifier of knn on the training set.</a:t>
            </a:r>
            <a:endParaRPr sz="1300" b="1"/>
          </a:p>
        </p:txBody>
      </p:sp>
      <p:sp>
        <p:nvSpPr>
          <p:cNvPr id="404" name="Google Shape;404;p40"/>
          <p:cNvSpPr txBox="1"/>
          <p:nvPr/>
        </p:nvSpPr>
        <p:spPr>
          <a:xfrm>
            <a:off x="388000" y="3851975"/>
            <a:ext cx="384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STORING PREDICTION OF Y FROM X_TEST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 rotWithShape="1">
          <a:blip r:embed="rId6">
            <a:alphaModFix/>
          </a:blip>
          <a:srcRect t="49892" r="17566" b="41778"/>
          <a:stretch/>
        </p:blipFill>
        <p:spPr>
          <a:xfrm>
            <a:off x="388000" y="4314875"/>
            <a:ext cx="6130051" cy="4283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6" name="Google Shape;406;p40"/>
          <p:cNvSpPr txBox="1"/>
          <p:nvPr/>
        </p:nvSpPr>
        <p:spPr>
          <a:xfrm>
            <a:off x="6861675" y="4206575"/>
            <a:ext cx="1984200" cy="495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Predicting values of X from test set data.</a:t>
            </a:r>
            <a:endParaRPr sz="13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3234675" y="19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RATE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body" idx="1"/>
          </p:nvPr>
        </p:nvSpPr>
        <p:spPr>
          <a:xfrm>
            <a:off x="243850" y="4179100"/>
            <a:ext cx="8835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Error rate is calculated as the number of all incorrect predictions divided by the total number of the dataset. </a:t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 rotWithShape="1">
          <a:blip r:embed="rId3">
            <a:alphaModFix/>
          </a:blip>
          <a:srcRect l="17640" t="28963" r="26991" b="22643"/>
          <a:stretch/>
        </p:blipFill>
        <p:spPr>
          <a:xfrm>
            <a:off x="942225" y="731625"/>
            <a:ext cx="7138848" cy="3392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 rotWithShape="1">
          <a:blip r:embed="rId4">
            <a:alphaModFix/>
          </a:blip>
          <a:srcRect t="7399" r="40040" b="11726"/>
          <a:stretch/>
        </p:blipFill>
        <p:spPr>
          <a:xfrm>
            <a:off x="198925" y="831375"/>
            <a:ext cx="8746149" cy="4112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6" name="Google Shape;146;p15"/>
          <p:cNvSpPr txBox="1"/>
          <p:nvPr/>
        </p:nvSpPr>
        <p:spPr>
          <a:xfrm>
            <a:off x="1340150" y="254825"/>
            <a:ext cx="68073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highlight>
                  <a:srgbClr val="000000"/>
                </a:highlight>
                <a:latin typeface="Nunito"/>
                <a:ea typeface="Nunito"/>
                <a:cs typeface="Nunito"/>
                <a:sym typeface="Nunito"/>
              </a:rPr>
              <a:t>EXPLORATORY DATA ANALYSIS</a:t>
            </a:r>
            <a:endParaRPr sz="3200" b="1">
              <a:solidFill>
                <a:schemeClr val="lt1"/>
              </a:solidFill>
              <a:highlight>
                <a:srgbClr val="00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>
            <a:spLocks noGrp="1"/>
          </p:cNvSpPr>
          <p:nvPr>
            <p:ph type="title"/>
          </p:nvPr>
        </p:nvSpPr>
        <p:spPr>
          <a:xfrm>
            <a:off x="1917700" y="112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MEASURES</a:t>
            </a:r>
            <a:endParaRPr/>
          </a:p>
        </p:txBody>
      </p:sp>
      <p:pic>
        <p:nvPicPr>
          <p:cNvPr id="419" name="Google Shape;419;p42"/>
          <p:cNvPicPr preferRelativeResize="0"/>
          <p:nvPr/>
        </p:nvPicPr>
        <p:blipFill rotWithShape="1">
          <a:blip r:embed="rId3">
            <a:alphaModFix/>
          </a:blip>
          <a:srcRect l="12869" t="43370" r="51452" b="26859"/>
          <a:stretch/>
        </p:blipFill>
        <p:spPr>
          <a:xfrm>
            <a:off x="0" y="1137175"/>
            <a:ext cx="3070574" cy="2265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4">
            <a:alphaModFix/>
          </a:blip>
          <a:srcRect l="18425" t="31464" r="48236" b="17572"/>
          <a:stretch/>
        </p:blipFill>
        <p:spPr>
          <a:xfrm>
            <a:off x="3279438" y="1137175"/>
            <a:ext cx="2619600" cy="2265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5">
            <a:alphaModFix/>
          </a:blip>
          <a:srcRect l="19184" t="39060" r="48963" b="35292"/>
          <a:stretch/>
        </p:blipFill>
        <p:spPr>
          <a:xfrm>
            <a:off x="6107900" y="1137175"/>
            <a:ext cx="3036101" cy="2265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2" name="Google Shape;422;p42"/>
          <p:cNvPicPr preferRelativeResize="0"/>
          <p:nvPr/>
        </p:nvPicPr>
        <p:blipFill rotWithShape="1">
          <a:blip r:embed="rId6">
            <a:alphaModFix/>
          </a:blip>
          <a:srcRect l="14122" t="27693" r="31202" b="60883"/>
          <a:stretch/>
        </p:blipFill>
        <p:spPr>
          <a:xfrm>
            <a:off x="2392375" y="3892275"/>
            <a:ext cx="4999402" cy="6756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3" name="Google Shape;423;p42"/>
          <p:cNvSpPr txBox="1"/>
          <p:nvPr/>
        </p:nvSpPr>
        <p:spPr>
          <a:xfrm>
            <a:off x="642925" y="75086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2"/>
          <p:cNvSpPr txBox="1"/>
          <p:nvPr/>
        </p:nvSpPr>
        <p:spPr>
          <a:xfrm>
            <a:off x="3822988" y="750850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AREA UNDER CURVE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6755775" y="750850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4244925" y="355626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/>
              <a:t>REGRESSION</a:t>
            </a:r>
            <a:endParaRPr sz="6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title"/>
          </p:nvPr>
        </p:nvSpPr>
        <p:spPr>
          <a:xfrm>
            <a:off x="727650" y="504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REGRESSION</a:t>
            </a:r>
            <a:endParaRPr sz="4400"/>
          </a:p>
        </p:txBody>
      </p:sp>
      <p:sp>
        <p:nvSpPr>
          <p:cNvPr id="437" name="Google Shape;437;p44"/>
          <p:cNvSpPr txBox="1">
            <a:spLocks noGrp="1"/>
          </p:cNvSpPr>
          <p:nvPr>
            <p:ph type="body" idx="1"/>
          </p:nvPr>
        </p:nvSpPr>
        <p:spPr>
          <a:xfrm>
            <a:off x="727650" y="1691975"/>
            <a:ext cx="7688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Regression is a statistical approach to find the relationship between variables used to predict the outcome of an event based on the relationship between variables obtained from the data-set.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For this project I have used the following three regression techniques:-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LINEAR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POLYNOMIAL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LOGISTIC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>
            <a:spLocks noGrp="1"/>
          </p:cNvSpPr>
          <p:nvPr>
            <p:ph type="title"/>
          </p:nvPr>
        </p:nvSpPr>
        <p:spPr>
          <a:xfrm>
            <a:off x="62550" y="708950"/>
            <a:ext cx="906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       LINEAR           POLYNOMIAL         LOGISTIC </a:t>
            </a:r>
            <a:endParaRPr b="1" dirty="0"/>
          </a:p>
        </p:txBody>
      </p:sp>
      <p:pic>
        <p:nvPicPr>
          <p:cNvPr id="443" name="Google Shape;4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75" y="1318600"/>
            <a:ext cx="2703851" cy="29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100" y="1318600"/>
            <a:ext cx="2753826" cy="2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 rotWithShape="1">
          <a:blip r:embed="rId5">
            <a:alphaModFix/>
          </a:blip>
          <a:srcRect t="10410"/>
          <a:stretch/>
        </p:blipFill>
        <p:spPr>
          <a:xfrm>
            <a:off x="3100050" y="1652225"/>
            <a:ext cx="2993700" cy="2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4F6D56-45AF-458E-8554-5867F3C17A10}"/>
              </a:ext>
            </a:extLst>
          </p:cNvPr>
          <p:cNvSpPr/>
          <p:nvPr/>
        </p:nvSpPr>
        <p:spPr>
          <a:xfrm>
            <a:off x="2220234" y="4601400"/>
            <a:ext cx="47035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FF00"/>
                </a:highlight>
              </a:rPr>
              <a:t>These GIF can be viewed from presentation mode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>
            <a:spLocks noGrp="1"/>
          </p:cNvSpPr>
          <p:nvPr>
            <p:ph type="title"/>
          </p:nvPr>
        </p:nvSpPr>
        <p:spPr>
          <a:xfrm>
            <a:off x="517100" y="21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MODEL 1: LINEAR REGRESSION</a:t>
            </a:r>
            <a:endParaRPr>
              <a:highlight>
                <a:srgbClr val="0000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 regression is a linear approach to modeling the relationship between a scalar response (or dependent variable) and one or more explanatory variables (or independent variables). </a:t>
            </a:r>
            <a:endParaRPr/>
          </a:p>
        </p:txBody>
      </p:sp>
      <p:sp>
        <p:nvSpPr>
          <p:cNvPr id="451" name="Google Shape;451;p46"/>
          <p:cNvSpPr txBox="1">
            <a:spLocks noGrp="1"/>
          </p:cNvSpPr>
          <p:nvPr>
            <p:ph type="body" idx="1"/>
          </p:nvPr>
        </p:nvSpPr>
        <p:spPr>
          <a:xfrm>
            <a:off x="194025" y="17863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52" name="Google Shape;452;p46"/>
          <p:cNvPicPr preferRelativeResize="0"/>
          <p:nvPr/>
        </p:nvPicPr>
        <p:blipFill rotWithShape="1">
          <a:blip r:embed="rId3">
            <a:alphaModFix/>
          </a:blip>
          <a:srcRect l="-1917" t="14444" r="18889" b="17454"/>
          <a:stretch/>
        </p:blipFill>
        <p:spPr>
          <a:xfrm>
            <a:off x="335950" y="1629488"/>
            <a:ext cx="4053749" cy="24165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3" name="Google Shape;453;p46"/>
          <p:cNvPicPr preferRelativeResize="0"/>
          <p:nvPr/>
        </p:nvPicPr>
        <p:blipFill rotWithShape="1">
          <a:blip r:embed="rId4">
            <a:alphaModFix/>
          </a:blip>
          <a:srcRect l="12636" t="35400" r="45781" b="20639"/>
          <a:stretch/>
        </p:blipFill>
        <p:spPr>
          <a:xfrm>
            <a:off x="5054825" y="1629500"/>
            <a:ext cx="3768950" cy="24165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4" name="Google Shape;454;p46"/>
          <p:cNvSpPr txBox="1"/>
          <p:nvPr/>
        </p:nvSpPr>
        <p:spPr>
          <a:xfrm>
            <a:off x="722250" y="1287200"/>
            <a:ext cx="35472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Plot for training set showing best fit line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5232200" y="1287200"/>
            <a:ext cx="35472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Plot for testing set showing best fit line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6"/>
          <p:cNvSpPr txBox="1"/>
          <p:nvPr/>
        </p:nvSpPr>
        <p:spPr>
          <a:xfrm>
            <a:off x="2403275" y="4193275"/>
            <a:ext cx="4755600" cy="370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alibri"/>
                <a:ea typeface="Calibri"/>
                <a:cs typeface="Calibri"/>
                <a:sym typeface="Calibri"/>
              </a:rPr>
              <a:t>USING CHOLESTROL LEVEL  TO PREDICT AGE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>
            <a:spLocks noGrp="1"/>
          </p:cNvSpPr>
          <p:nvPr>
            <p:ph type="title"/>
          </p:nvPr>
        </p:nvSpPr>
        <p:spPr>
          <a:xfrm>
            <a:off x="3579375" y="169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</a:t>
            </a:r>
            <a:endParaRPr/>
          </a:p>
        </p:txBody>
      </p:sp>
      <p:sp>
        <p:nvSpPr>
          <p:cNvPr id="462" name="Google Shape;462;p47"/>
          <p:cNvSpPr txBox="1">
            <a:spLocks noGrp="1"/>
          </p:cNvSpPr>
          <p:nvPr>
            <p:ph type="body" idx="1"/>
          </p:nvPr>
        </p:nvSpPr>
        <p:spPr>
          <a:xfrm>
            <a:off x="442275" y="2392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63" name="Google Shape;463;p47"/>
          <p:cNvSpPr txBox="1"/>
          <p:nvPr/>
        </p:nvSpPr>
        <p:spPr>
          <a:xfrm>
            <a:off x="1219875" y="3695850"/>
            <a:ext cx="20436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R SQUARE</a:t>
            </a:r>
            <a:endParaRPr/>
          </a:p>
        </p:txBody>
      </p:sp>
      <p:pic>
        <p:nvPicPr>
          <p:cNvPr id="464" name="Google Shape;464;p47"/>
          <p:cNvPicPr preferRelativeResize="0"/>
          <p:nvPr/>
        </p:nvPicPr>
        <p:blipFill rotWithShape="1">
          <a:blip r:embed="rId3">
            <a:alphaModFix/>
          </a:blip>
          <a:srcRect l="3581" t="24155" r="44292" b="66361"/>
          <a:stretch/>
        </p:blipFill>
        <p:spPr>
          <a:xfrm>
            <a:off x="343625" y="2822125"/>
            <a:ext cx="4267776" cy="487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4">
            <a:alphaModFix/>
          </a:blip>
          <a:srcRect l="12166" t="22268" r="40732" b="18959"/>
          <a:stretch/>
        </p:blipFill>
        <p:spPr>
          <a:xfrm>
            <a:off x="4829175" y="1276725"/>
            <a:ext cx="4016750" cy="3478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47"/>
          <p:cNvPicPr preferRelativeResize="0"/>
          <p:nvPr/>
        </p:nvPicPr>
        <p:blipFill rotWithShape="1">
          <a:blip r:embed="rId3">
            <a:alphaModFix/>
          </a:blip>
          <a:srcRect l="3581" t="34282" r="44292" b="54295"/>
          <a:stretch/>
        </p:blipFill>
        <p:spPr>
          <a:xfrm>
            <a:off x="343625" y="1321075"/>
            <a:ext cx="4267776" cy="587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7" name="Google Shape;467;p47"/>
          <p:cNvPicPr preferRelativeResize="0"/>
          <p:nvPr/>
        </p:nvPicPr>
        <p:blipFill rotWithShape="1">
          <a:blip r:embed="rId3">
            <a:alphaModFix/>
          </a:blip>
          <a:srcRect l="3581" t="44897" r="44292" b="45619"/>
          <a:stretch/>
        </p:blipFill>
        <p:spPr>
          <a:xfrm>
            <a:off x="343625" y="4267775"/>
            <a:ext cx="4267776" cy="487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8" name="Google Shape;468;p47"/>
          <p:cNvSpPr txBox="1"/>
          <p:nvPr/>
        </p:nvSpPr>
        <p:spPr>
          <a:xfrm>
            <a:off x="903975" y="774800"/>
            <a:ext cx="26754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MEAN SQUARED ERROR</a:t>
            </a:r>
            <a:endParaRPr/>
          </a:p>
        </p:txBody>
      </p:sp>
      <p:sp>
        <p:nvSpPr>
          <p:cNvPr id="469" name="Google Shape;469;p47"/>
          <p:cNvSpPr txBox="1"/>
          <p:nvPr/>
        </p:nvSpPr>
        <p:spPr>
          <a:xfrm>
            <a:off x="1219875" y="2235325"/>
            <a:ext cx="20436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INTERCEPT</a:t>
            </a:r>
            <a:endParaRPr/>
          </a:p>
        </p:txBody>
      </p:sp>
      <p:sp>
        <p:nvSpPr>
          <p:cNvPr id="470" name="Google Shape;470;p47"/>
          <p:cNvSpPr txBox="1"/>
          <p:nvPr/>
        </p:nvSpPr>
        <p:spPr>
          <a:xfrm>
            <a:off x="5499850" y="774800"/>
            <a:ext cx="26754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SUMMARY OF LINEAR REGRESSION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1236050" y="221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MODEL 2: POLYNOMIAL REGRESSION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476" name="Google Shape;476;p48"/>
          <p:cNvSpPr txBox="1">
            <a:spLocks noGrp="1"/>
          </p:cNvSpPr>
          <p:nvPr>
            <p:ph type="body" idx="1"/>
          </p:nvPr>
        </p:nvSpPr>
        <p:spPr>
          <a:xfrm>
            <a:off x="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/>
          </a:blip>
          <a:srcRect l="968" t="23918" r="34050" b="17458"/>
          <a:stretch/>
        </p:blipFill>
        <p:spPr>
          <a:xfrm>
            <a:off x="1791425" y="1563000"/>
            <a:ext cx="5941627" cy="30151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8" name="Google Shape;478;p48"/>
          <p:cNvSpPr txBox="1"/>
          <p:nvPr/>
        </p:nvSpPr>
        <p:spPr>
          <a:xfrm>
            <a:off x="378050" y="877113"/>
            <a:ext cx="8546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Polynomial Regression is a form of linear regression in which the relationship between the independent variable x and dependent variable y is modeled as an nth degree polynomial.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85" name="Google Shape;485;p49"/>
          <p:cNvPicPr preferRelativeResize="0"/>
          <p:nvPr/>
        </p:nvPicPr>
        <p:blipFill rotWithShape="1">
          <a:blip r:embed="rId3">
            <a:alphaModFix/>
          </a:blip>
          <a:srcRect l="2946" t="28514" r="14971" b="11720"/>
          <a:stretch/>
        </p:blipFill>
        <p:spPr>
          <a:xfrm>
            <a:off x="517100" y="1125150"/>
            <a:ext cx="7670299" cy="3074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6" name="Google Shape;486;p49"/>
          <p:cNvSpPr txBox="1"/>
          <p:nvPr/>
        </p:nvSpPr>
        <p:spPr>
          <a:xfrm>
            <a:off x="1587225" y="353300"/>
            <a:ext cx="5645700" cy="492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AFTER SMOOTHING THE POLYNOMIAL GRAPH 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>
            <a:spLocks noGrp="1"/>
          </p:cNvSpPr>
          <p:nvPr>
            <p:ph type="title"/>
          </p:nvPr>
        </p:nvSpPr>
        <p:spPr>
          <a:xfrm>
            <a:off x="3357650" y="237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RESULTS</a:t>
            </a:r>
            <a:endParaRPr sz="3400"/>
          </a:p>
        </p:txBody>
      </p:sp>
      <p:sp>
        <p:nvSpPr>
          <p:cNvPr id="492" name="Google Shape;492;p50"/>
          <p:cNvSpPr txBox="1">
            <a:spLocks noGrp="1"/>
          </p:cNvSpPr>
          <p:nvPr>
            <p:ph type="body" idx="1"/>
          </p:nvPr>
        </p:nvSpPr>
        <p:spPr>
          <a:xfrm>
            <a:off x="863475" y="22584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93" name="Google Shape;493;p50"/>
          <p:cNvPicPr preferRelativeResize="0"/>
          <p:nvPr/>
        </p:nvPicPr>
        <p:blipFill rotWithShape="1">
          <a:blip r:embed="rId3">
            <a:alphaModFix/>
          </a:blip>
          <a:srcRect l="13578" t="33619" r="46660" b="40949"/>
          <a:stretch/>
        </p:blipFill>
        <p:spPr>
          <a:xfrm>
            <a:off x="764849" y="1713150"/>
            <a:ext cx="3635923" cy="1308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4" name="Google Shape;494;p50"/>
          <p:cNvPicPr preferRelativeResize="0"/>
          <p:nvPr/>
        </p:nvPicPr>
        <p:blipFill rotWithShape="1">
          <a:blip r:embed="rId4">
            <a:alphaModFix/>
          </a:blip>
          <a:srcRect l="14094" t="56303" r="40203" b="33782"/>
          <a:stretch/>
        </p:blipFill>
        <p:spPr>
          <a:xfrm>
            <a:off x="764850" y="3726250"/>
            <a:ext cx="3635923" cy="509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5" name="Google Shape;495;p50"/>
          <p:cNvPicPr preferRelativeResize="0"/>
          <p:nvPr/>
        </p:nvPicPr>
        <p:blipFill rotWithShape="1">
          <a:blip r:embed="rId5">
            <a:alphaModFix/>
          </a:blip>
          <a:srcRect l="12304" t="21875" r="47353" b="15819"/>
          <a:stretch/>
        </p:blipFill>
        <p:spPr>
          <a:xfrm>
            <a:off x="5165675" y="1713150"/>
            <a:ext cx="2904302" cy="2523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6" name="Google Shape;496;p50"/>
          <p:cNvSpPr txBox="1"/>
          <p:nvPr/>
        </p:nvSpPr>
        <p:spPr>
          <a:xfrm>
            <a:off x="5165675" y="1110150"/>
            <a:ext cx="2904300" cy="51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SUMMARY OF POLYNOMIAL REGRESSION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0"/>
          <p:cNvSpPr txBox="1"/>
          <p:nvPr/>
        </p:nvSpPr>
        <p:spPr>
          <a:xfrm>
            <a:off x="1457663" y="1110150"/>
            <a:ext cx="2250300" cy="51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R SQUARE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0"/>
          <p:cNvSpPr txBox="1"/>
          <p:nvPr/>
        </p:nvSpPr>
        <p:spPr>
          <a:xfrm>
            <a:off x="1399438" y="3118725"/>
            <a:ext cx="2250300" cy="51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MEAN SQUARED ERROR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1519375" y="147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MODEL 3:LOGISTIC REGRESSION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t="29815" r="22324" b="11294"/>
          <a:stretch/>
        </p:blipFill>
        <p:spPr>
          <a:xfrm>
            <a:off x="1020550" y="1633925"/>
            <a:ext cx="7102877" cy="30289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6" name="Google Shape;506;p51"/>
          <p:cNvSpPr txBox="1"/>
          <p:nvPr/>
        </p:nvSpPr>
        <p:spPr>
          <a:xfrm>
            <a:off x="188438" y="742700"/>
            <a:ext cx="87573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Logistic regression is a statistical model that in its basic form uses a logistic function to model a binary dependent variable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1967475" y="1190525"/>
            <a:ext cx="54123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SELECTING DEPENDENT AND INDEPENDENT VARIABLE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729450" y="710125"/>
            <a:ext cx="8003700" cy="4141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l="12666" t="24835" r="35991" b="33227"/>
          <a:stretch/>
        </p:blipFill>
        <p:spPr>
          <a:xfrm>
            <a:off x="636425" y="1051588"/>
            <a:ext cx="8036702" cy="32368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2404200" y="365825"/>
            <a:ext cx="4335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DATASET OVERVIEW </a:t>
            </a:r>
            <a:endParaRPr sz="28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819150" y="655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 </a:t>
            </a:r>
            <a:endParaRPr sz="2600"/>
          </a:p>
        </p:txBody>
      </p:sp>
      <p:sp>
        <p:nvSpPr>
          <p:cNvPr id="513" name="Google Shape;513;p52"/>
          <p:cNvSpPr txBox="1">
            <a:spLocks noGrp="1"/>
          </p:cNvSpPr>
          <p:nvPr>
            <p:ph type="body" idx="1"/>
          </p:nvPr>
        </p:nvSpPr>
        <p:spPr>
          <a:xfrm>
            <a:off x="4355325" y="22535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14" name="Google Shape;514;p52"/>
          <p:cNvPicPr preferRelativeResize="0"/>
          <p:nvPr/>
        </p:nvPicPr>
        <p:blipFill rotWithShape="1">
          <a:blip r:embed="rId3">
            <a:alphaModFix/>
          </a:blip>
          <a:srcRect l="11549" t="53227" r="30988" b="33348"/>
          <a:stretch/>
        </p:blipFill>
        <p:spPr>
          <a:xfrm>
            <a:off x="437225" y="2210350"/>
            <a:ext cx="5254349" cy="690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5" name="Google Shape;515;p52"/>
          <p:cNvSpPr txBox="1"/>
          <p:nvPr/>
        </p:nvSpPr>
        <p:spPr>
          <a:xfrm>
            <a:off x="1252625" y="300475"/>
            <a:ext cx="38466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FEATURE SCALING/STANDARDISATION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52"/>
          <p:cNvPicPr preferRelativeResize="0"/>
          <p:nvPr/>
        </p:nvPicPr>
        <p:blipFill rotWithShape="1">
          <a:blip r:embed="rId3">
            <a:alphaModFix/>
          </a:blip>
          <a:srcRect l="11549" t="34745" r="30988" b="53400"/>
          <a:stretch/>
        </p:blipFill>
        <p:spPr>
          <a:xfrm>
            <a:off x="437225" y="764875"/>
            <a:ext cx="5254349" cy="6096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7" name="Google Shape;517;p52"/>
          <p:cNvSpPr txBox="1"/>
          <p:nvPr/>
        </p:nvSpPr>
        <p:spPr>
          <a:xfrm>
            <a:off x="663350" y="1671875"/>
            <a:ext cx="48021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SPLITTING DATA INTO TRAINING SET AND TEST SET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2"/>
          <p:cNvSpPr txBox="1"/>
          <p:nvPr/>
        </p:nvSpPr>
        <p:spPr>
          <a:xfrm>
            <a:off x="6739750" y="351627"/>
            <a:ext cx="1984200" cy="954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22222"/>
                </a:solidFill>
              </a:rPr>
              <a:t>Brings all independent variables on a common scale.</a:t>
            </a:r>
            <a:endParaRPr b="1"/>
          </a:p>
        </p:txBody>
      </p:sp>
      <p:sp>
        <p:nvSpPr>
          <p:cNvPr id="519" name="Google Shape;519;p52"/>
          <p:cNvSpPr txBox="1"/>
          <p:nvPr/>
        </p:nvSpPr>
        <p:spPr>
          <a:xfrm>
            <a:off x="6739750" y="2079988"/>
            <a:ext cx="1984200" cy="837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Partioning data into train set (80%)  and test set(20%).  </a:t>
            </a:r>
            <a:endParaRPr sz="1300" b="1"/>
          </a:p>
        </p:txBody>
      </p:sp>
      <p:pic>
        <p:nvPicPr>
          <p:cNvPr id="520" name="Google Shape;520;p52"/>
          <p:cNvPicPr preferRelativeResize="0"/>
          <p:nvPr/>
        </p:nvPicPr>
        <p:blipFill rotWithShape="1">
          <a:blip r:embed="rId4">
            <a:alphaModFix/>
          </a:blip>
          <a:srcRect t="42723" r="14610" b="31414"/>
          <a:stretch/>
        </p:blipFill>
        <p:spPr>
          <a:xfrm>
            <a:off x="326375" y="3691350"/>
            <a:ext cx="5254349" cy="8868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1" name="Google Shape;521;p52"/>
          <p:cNvSpPr txBox="1"/>
          <p:nvPr/>
        </p:nvSpPr>
        <p:spPr>
          <a:xfrm>
            <a:off x="2138839" y="3186500"/>
            <a:ext cx="2218200" cy="404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TRAINING  MODEL</a:t>
            </a:r>
            <a:endParaRPr b="1"/>
          </a:p>
        </p:txBody>
      </p:sp>
      <p:sp>
        <p:nvSpPr>
          <p:cNvPr id="522" name="Google Shape;522;p52"/>
          <p:cNvSpPr txBox="1"/>
          <p:nvPr/>
        </p:nvSpPr>
        <p:spPr>
          <a:xfrm>
            <a:off x="6739750" y="3691350"/>
            <a:ext cx="1984200" cy="837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Fitting object named classifier of naive bayes model on the training set.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>
            <a:spLocks noGrp="1"/>
          </p:cNvSpPr>
          <p:nvPr>
            <p:ph type="title"/>
          </p:nvPr>
        </p:nvSpPr>
        <p:spPr>
          <a:xfrm>
            <a:off x="948013" y="3911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28" name="Google Shape;528;p53"/>
          <p:cNvSpPr txBox="1">
            <a:spLocks noGrp="1"/>
          </p:cNvSpPr>
          <p:nvPr>
            <p:ph type="body" idx="1"/>
          </p:nvPr>
        </p:nvSpPr>
        <p:spPr>
          <a:xfrm>
            <a:off x="859338" y="19131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29" name="Google Shape;529;p53"/>
          <p:cNvSpPr txBox="1">
            <a:spLocks noGrp="1"/>
          </p:cNvSpPr>
          <p:nvPr>
            <p:ph type="title"/>
          </p:nvPr>
        </p:nvSpPr>
        <p:spPr>
          <a:xfrm>
            <a:off x="1111513" y="1479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30" name="Google Shape;530;p53"/>
          <p:cNvPicPr preferRelativeResize="0"/>
          <p:nvPr/>
        </p:nvPicPr>
        <p:blipFill rotWithShape="1">
          <a:blip r:embed="rId3">
            <a:alphaModFix/>
          </a:blip>
          <a:srcRect l="11714" t="21331" r="16109" b="9703"/>
          <a:stretch/>
        </p:blipFill>
        <p:spPr>
          <a:xfrm>
            <a:off x="1300888" y="696963"/>
            <a:ext cx="6599573" cy="2327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1" name="Google Shape;531;p53"/>
          <p:cNvSpPr txBox="1"/>
          <p:nvPr/>
        </p:nvSpPr>
        <p:spPr>
          <a:xfrm>
            <a:off x="2361888" y="232850"/>
            <a:ext cx="45006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STORING PREDICTION OF Y_TRAIN FROM X_TRAIN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2487975" y="3322800"/>
            <a:ext cx="45006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SIMILARLY,FOR TEST SET:-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4">
            <a:alphaModFix/>
          </a:blip>
          <a:srcRect t="37394" r="42112" b="41776"/>
          <a:stretch/>
        </p:blipFill>
        <p:spPr>
          <a:xfrm>
            <a:off x="1329550" y="3750650"/>
            <a:ext cx="6542251" cy="10713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>
            <a:spLocks noGrp="1"/>
          </p:cNvSpPr>
          <p:nvPr>
            <p:ph type="title"/>
          </p:nvPr>
        </p:nvSpPr>
        <p:spPr>
          <a:xfrm>
            <a:off x="1638300" y="1368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9" name="Google Shape;539;p54"/>
          <p:cNvSpPr txBox="1">
            <a:spLocks noGrp="1"/>
          </p:cNvSpPr>
          <p:nvPr>
            <p:ph type="body" idx="1"/>
          </p:nvPr>
        </p:nvSpPr>
        <p:spPr>
          <a:xfrm>
            <a:off x="910575" y="25135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40" name="Google Shape;540;p54"/>
          <p:cNvPicPr preferRelativeResize="0"/>
          <p:nvPr/>
        </p:nvPicPr>
        <p:blipFill rotWithShape="1">
          <a:blip r:embed="rId3">
            <a:alphaModFix/>
          </a:blip>
          <a:srcRect l="13577" t="31896" r="29685" b="12716"/>
          <a:stretch/>
        </p:blipFill>
        <p:spPr>
          <a:xfrm>
            <a:off x="608525" y="1431825"/>
            <a:ext cx="3358800" cy="1539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54"/>
          <p:cNvSpPr txBox="1"/>
          <p:nvPr/>
        </p:nvSpPr>
        <p:spPr>
          <a:xfrm>
            <a:off x="1040850" y="811075"/>
            <a:ext cx="2339100" cy="46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PLOTTING BOUNDARY </a:t>
            </a:r>
            <a:endParaRPr sz="18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4">
            <a:alphaModFix/>
          </a:blip>
          <a:srcRect l="13607" t="22688" r="13897" b="8559"/>
          <a:stretch/>
        </p:blipFill>
        <p:spPr>
          <a:xfrm>
            <a:off x="5257100" y="1431825"/>
            <a:ext cx="3469651" cy="1539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3" name="Google Shape;543;p54"/>
          <p:cNvSpPr txBox="1"/>
          <p:nvPr/>
        </p:nvSpPr>
        <p:spPr>
          <a:xfrm>
            <a:off x="6391388" y="811075"/>
            <a:ext cx="1754100" cy="46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SCATTER PLOT </a:t>
            </a:r>
            <a:endParaRPr sz="18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 rotWithShape="1">
          <a:blip r:embed="rId5">
            <a:alphaModFix/>
          </a:blip>
          <a:srcRect l="19579" t="32777" r="52174" b="35072"/>
          <a:stretch/>
        </p:blipFill>
        <p:spPr>
          <a:xfrm>
            <a:off x="3333200" y="3126850"/>
            <a:ext cx="2660448" cy="1761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5" name="Google Shape;545;p54"/>
          <p:cNvSpPr txBox="1"/>
          <p:nvPr/>
        </p:nvSpPr>
        <p:spPr>
          <a:xfrm>
            <a:off x="910575" y="3557955"/>
            <a:ext cx="2339100" cy="6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COMBINING ABOVE 2 PLOTS,WE GET</a:t>
            </a:r>
            <a:endParaRPr sz="18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2467750" y="4003125"/>
            <a:ext cx="232800" cy="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4"/>
          <p:cNvSpPr txBox="1"/>
          <p:nvPr/>
        </p:nvSpPr>
        <p:spPr>
          <a:xfrm>
            <a:off x="353400" y="254975"/>
            <a:ext cx="8790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VISUALIZING TRAINING AND TESTING DATASETS</a:t>
            </a:r>
            <a:endParaRPr sz="2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427164" y="2274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PERFORMANCE MEASURES</a:t>
            </a:r>
            <a:endParaRPr sz="3200" dirty="0"/>
          </a:p>
        </p:txBody>
      </p:sp>
      <p:sp>
        <p:nvSpPr>
          <p:cNvPr id="553" name="Google Shape;553;p5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13576" t="40300" r="45206" b="20045"/>
          <a:stretch/>
        </p:blipFill>
        <p:spPr>
          <a:xfrm>
            <a:off x="4799850" y="1086350"/>
            <a:ext cx="3735701" cy="2283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 l="636" t="28074" r="56085" b="19124"/>
          <a:stretch/>
        </p:blipFill>
        <p:spPr>
          <a:xfrm>
            <a:off x="698375" y="1086350"/>
            <a:ext cx="3901949" cy="2283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55"/>
          <p:cNvPicPr preferRelativeResize="0"/>
          <p:nvPr/>
        </p:nvPicPr>
        <p:blipFill rotWithShape="1">
          <a:blip r:embed="rId5">
            <a:alphaModFix/>
          </a:blip>
          <a:srcRect t="59484" r="15383" b="23705"/>
          <a:stretch/>
        </p:blipFill>
        <p:spPr>
          <a:xfrm>
            <a:off x="703275" y="3868700"/>
            <a:ext cx="7737427" cy="864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7" name="Google Shape;557;p55"/>
          <p:cNvSpPr txBox="1"/>
          <p:nvPr/>
        </p:nvSpPr>
        <p:spPr>
          <a:xfrm>
            <a:off x="1574075" y="798125"/>
            <a:ext cx="2050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5"/>
          <p:cNvSpPr txBox="1"/>
          <p:nvPr/>
        </p:nvSpPr>
        <p:spPr>
          <a:xfrm>
            <a:off x="5586875" y="798125"/>
            <a:ext cx="2050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5"/>
          <p:cNvSpPr txBox="1"/>
          <p:nvPr/>
        </p:nvSpPr>
        <p:spPr>
          <a:xfrm>
            <a:off x="3990013" y="3591575"/>
            <a:ext cx="2050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6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 dirty="0"/>
              <a:t>CONCLUSION</a:t>
            </a:r>
            <a:endParaRPr sz="6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70" name="Google Shape;570;p5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71" name="Google Shape;571;p57"/>
          <p:cNvPicPr preferRelativeResize="0"/>
          <p:nvPr/>
        </p:nvPicPr>
        <p:blipFill rotWithShape="1">
          <a:blip r:embed="rId3">
            <a:alphaModFix/>
          </a:blip>
          <a:srcRect l="17579" t="21549" r="13805" b="12286"/>
          <a:stretch/>
        </p:blipFill>
        <p:spPr>
          <a:xfrm>
            <a:off x="1251475" y="486900"/>
            <a:ext cx="6551323" cy="3951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8"/>
          <p:cNvSpPr txBox="1">
            <a:spLocks noGrp="1"/>
          </p:cNvSpPr>
          <p:nvPr>
            <p:ph type="title"/>
          </p:nvPr>
        </p:nvSpPr>
        <p:spPr>
          <a:xfrm>
            <a:off x="385800" y="332025"/>
            <a:ext cx="9801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ACCURACY ANALYSIS OF ALL ALGORITHMS</a:t>
            </a:r>
            <a:endParaRPr sz="2200" dirty="0"/>
          </a:p>
        </p:txBody>
      </p:sp>
      <p:sp>
        <p:nvSpPr>
          <p:cNvPr id="577" name="Google Shape;577;p58"/>
          <p:cNvSpPr txBox="1">
            <a:spLocks noGrp="1"/>
          </p:cNvSpPr>
          <p:nvPr>
            <p:ph type="body" idx="1"/>
          </p:nvPr>
        </p:nvSpPr>
        <p:spPr>
          <a:xfrm>
            <a:off x="5852949" y="2720880"/>
            <a:ext cx="2977417" cy="111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Hence,</a:t>
            </a:r>
            <a:r>
              <a:rPr lang="en" u="sng" dirty="0">
                <a:solidFill>
                  <a:srgbClr val="000000"/>
                </a:solidFill>
              </a:rPr>
              <a:t> K nearest neighbour algorithm</a:t>
            </a:r>
            <a:r>
              <a:rPr lang="en" dirty="0">
                <a:solidFill>
                  <a:srgbClr val="000000"/>
                </a:solidFill>
              </a:rPr>
              <a:t> is the best classifier for my model  since it has the highest accuracy.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78" name="Google Shape;578;p58"/>
          <p:cNvPicPr preferRelativeResize="0"/>
          <p:nvPr/>
        </p:nvPicPr>
        <p:blipFill rotWithShape="1">
          <a:blip r:embed="rId3">
            <a:alphaModFix/>
          </a:blip>
          <a:srcRect l="13190" t="33066" r="52647" b="10870"/>
          <a:stretch/>
        </p:blipFill>
        <p:spPr>
          <a:xfrm>
            <a:off x="1658678" y="1204196"/>
            <a:ext cx="4075814" cy="263628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9" name="Google Shape;579;p58"/>
          <p:cNvSpPr txBox="1">
            <a:spLocks noGrp="1"/>
          </p:cNvSpPr>
          <p:nvPr>
            <p:ph type="body" idx="1"/>
          </p:nvPr>
        </p:nvSpPr>
        <p:spPr>
          <a:xfrm>
            <a:off x="5852950" y="1198527"/>
            <a:ext cx="3048300" cy="1082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NAIVE BAYES            0.87=&gt;87%  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DECISION TREE        0.82=&gt;82%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KNN                           0.934=&gt;93.4%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SVM                           0.852=&gt;85.2%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Google Shape;577;p58">
            <a:extLst>
              <a:ext uri="{FF2B5EF4-FFF2-40B4-BE49-F238E27FC236}">
                <a16:creationId xmlns:a16="http://schemas.microsoft.com/office/drawing/2014/main" id="{D4BDA8DD-8DE4-486E-86D5-72653AA26576}"/>
              </a:ext>
            </a:extLst>
          </p:cNvPr>
          <p:cNvSpPr txBox="1">
            <a:spLocks/>
          </p:cNvSpPr>
          <p:nvPr/>
        </p:nvSpPr>
        <p:spPr>
          <a:xfrm>
            <a:off x="1679362" y="4138629"/>
            <a:ext cx="7151004" cy="631624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Aft>
                <a:spcPts val="1600"/>
              </a:spcAft>
              <a:buFont typeface="Calibri"/>
              <a:buNone/>
            </a:pPr>
            <a:r>
              <a:rPr lang="en-US" dirty="0">
                <a:solidFill>
                  <a:srgbClr val="000000"/>
                </a:solidFill>
              </a:rPr>
              <a:t>For Regression , Logistic Regression is the best model.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032DF9-030A-4258-B9AA-01EA29559C7D}"/>
              </a:ext>
            </a:extLst>
          </p:cNvPr>
          <p:cNvSpPr/>
          <p:nvPr/>
        </p:nvSpPr>
        <p:spPr>
          <a:xfrm>
            <a:off x="242750" y="2281227"/>
            <a:ext cx="143661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BA2AD-FB29-44CD-9A05-E2CEF1F445CE}"/>
              </a:ext>
            </a:extLst>
          </p:cNvPr>
          <p:cNvSpPr/>
          <p:nvPr/>
        </p:nvSpPr>
        <p:spPr>
          <a:xfrm>
            <a:off x="349351" y="4300552"/>
            <a:ext cx="12234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Regression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>
            <a:solidFill>
              <a:schemeClr val="tx2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 dirty="0"/>
              <a:t>THANK YOU</a:t>
            </a:r>
            <a:endParaRPr sz="6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819150" y="1089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l="13124" t="33028" r="57780" b="18265"/>
          <a:stretch/>
        </p:blipFill>
        <p:spPr>
          <a:xfrm>
            <a:off x="304800" y="841150"/>
            <a:ext cx="2749099" cy="25052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l="14123" t="32309" r="55691" b="30579"/>
          <a:stretch/>
        </p:blipFill>
        <p:spPr>
          <a:xfrm>
            <a:off x="6216948" y="841150"/>
            <a:ext cx="2622250" cy="2483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5">
            <a:alphaModFix/>
          </a:blip>
          <a:srcRect l="13911" t="39343" r="48870" b="45784"/>
          <a:stretch/>
        </p:blipFill>
        <p:spPr>
          <a:xfrm>
            <a:off x="953250" y="3491875"/>
            <a:ext cx="3358824" cy="1015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6">
            <a:alphaModFix/>
          </a:blip>
          <a:srcRect l="14190" t="28565" r="49682" b="35861"/>
          <a:stretch/>
        </p:blipFill>
        <p:spPr>
          <a:xfrm>
            <a:off x="3156175" y="841150"/>
            <a:ext cx="2958499" cy="2483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3" name="Google Shape;163;p17"/>
          <p:cNvSpPr txBox="1"/>
          <p:nvPr/>
        </p:nvSpPr>
        <p:spPr>
          <a:xfrm>
            <a:off x="707250" y="329700"/>
            <a:ext cx="20370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Summarising  attributes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6367850" y="329700"/>
            <a:ext cx="21504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Checking missing values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3214700" y="243900"/>
            <a:ext cx="25053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3392050" y="321500"/>
            <a:ext cx="2328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3090225" y="329700"/>
            <a:ext cx="31497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Number of unique values in each column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4887250" y="3805175"/>
            <a:ext cx="30150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Total number of rows and columns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4522725" y="3971300"/>
            <a:ext cx="288300" cy="96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l="14869" t="33851" r="38603" b="26790"/>
          <a:stretch/>
        </p:blipFill>
        <p:spPr>
          <a:xfrm>
            <a:off x="343650" y="957000"/>
            <a:ext cx="4163976" cy="23399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 l="12607" t="39324" r="25952" b="19780"/>
          <a:stretch/>
        </p:blipFill>
        <p:spPr>
          <a:xfrm>
            <a:off x="4636375" y="957000"/>
            <a:ext cx="4163976" cy="23399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6" name="Google Shape;176;p18"/>
          <p:cNvSpPr txBox="1"/>
          <p:nvPr/>
        </p:nvSpPr>
        <p:spPr>
          <a:xfrm>
            <a:off x="642950" y="3682650"/>
            <a:ext cx="7870500" cy="8754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54.5% (163 out of 303) people have heart disease 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45.5% (140 out of 303) people don’t have heart disease.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is unbiased since it has almost equal distribution both for presence and absence of disease.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3995000" y="3352875"/>
            <a:ext cx="116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INFERENCE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2404200" y="365825"/>
            <a:ext cx="4335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CLASS DISTRIBUTION</a:t>
            </a:r>
            <a:endParaRPr sz="2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l="17458" t="46338" r="13808" b="23059"/>
          <a:stretch/>
        </p:blipFill>
        <p:spPr>
          <a:xfrm>
            <a:off x="1296025" y="1350988"/>
            <a:ext cx="6285274" cy="2593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86550" y="374800"/>
            <a:ext cx="8370900" cy="535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POPULATION DISTRIBUTION WITH AGE AND GENDER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3985225" y="3983775"/>
            <a:ext cx="10197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Inference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96025" y="4277475"/>
            <a:ext cx="6285300" cy="3699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Majority of people having heart disease are from age group 57-59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l="13674" t="24882" r="14315" b="11350"/>
          <a:stretch/>
        </p:blipFill>
        <p:spPr>
          <a:xfrm>
            <a:off x="413125" y="1102050"/>
            <a:ext cx="4311725" cy="2248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" name="Google Shape;192;p20"/>
          <p:cNvSpPr txBox="1"/>
          <p:nvPr/>
        </p:nvSpPr>
        <p:spPr>
          <a:xfrm>
            <a:off x="565350" y="118800"/>
            <a:ext cx="3292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831375" y="2682600"/>
            <a:ext cx="13191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413125" y="3542600"/>
            <a:ext cx="4311600" cy="6372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48% of people have chest pain type=0 which means normal.Whereas,around 17% have chest pain which leads to heart disease.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386550" y="374800"/>
            <a:ext cx="4338300" cy="535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People according to chest pain type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4931925" y="374800"/>
            <a:ext cx="3791100" cy="535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Gender distribution wrt target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4">
            <a:alphaModFix/>
          </a:blip>
          <a:srcRect l="8807" t="25567" r="9792" b="9624"/>
          <a:stretch/>
        </p:blipFill>
        <p:spPr>
          <a:xfrm>
            <a:off x="4951725" y="1102050"/>
            <a:ext cx="3791102" cy="2248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8" name="Google Shape;198;p20"/>
          <p:cNvSpPr txBox="1"/>
          <p:nvPr/>
        </p:nvSpPr>
        <p:spPr>
          <a:xfrm>
            <a:off x="4931875" y="3542600"/>
            <a:ext cx="3791100" cy="6372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More number of males have heart disease as compared to females.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808138" y="1022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l="13214" t="28229" r="24716" b="12288"/>
          <a:stretch/>
        </p:blipFill>
        <p:spPr>
          <a:xfrm>
            <a:off x="429613" y="953625"/>
            <a:ext cx="4090402" cy="305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l="15691" t="21660" r="36872" b="21858"/>
          <a:stretch/>
        </p:blipFill>
        <p:spPr>
          <a:xfrm>
            <a:off x="4893413" y="953625"/>
            <a:ext cx="3820973" cy="305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" name="Google Shape;206;p21"/>
          <p:cNvSpPr txBox="1"/>
          <p:nvPr/>
        </p:nvSpPr>
        <p:spPr>
          <a:xfrm>
            <a:off x="-2383300" y="503265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474023" y="4124700"/>
            <a:ext cx="2001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Thalach wrt target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6135775" y="4124700"/>
            <a:ext cx="15852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Thalach count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386550" y="374800"/>
            <a:ext cx="8370900" cy="5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ANALYSIS OF THALACH i.e HEART RATE</a:t>
            </a:r>
            <a:endParaRPr sz="2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1563</Words>
  <Application>Microsoft Office PowerPoint</Application>
  <PresentationFormat>On-screen Show (16:9)</PresentationFormat>
  <Paragraphs>251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Nunito</vt:lpstr>
      <vt:lpstr>Lato</vt:lpstr>
      <vt:lpstr>Shift</vt:lpstr>
      <vt:lpstr>MACHINE LEARNING PROJECT ON HEART DISEASE</vt:lpstr>
      <vt:lpstr>PROBLEM STATEMENT </vt:lpstr>
      <vt:lpstr>PowerPoint Presentation</vt:lpstr>
      <vt:lpstr>DATASET OVERVIEW </vt:lpstr>
      <vt:lpstr>  </vt:lpstr>
      <vt:lpstr>CLASS DISTRIBUTION</vt:lpstr>
      <vt:lpstr>POPULATION DISTRIBUTION WITH AGE AND GENDER</vt:lpstr>
      <vt:lpstr>People according to chest pain type</vt:lpstr>
      <vt:lpstr>  </vt:lpstr>
      <vt:lpstr>HEAT MAP</vt:lpstr>
      <vt:lpstr>PowerPoint Presentation</vt:lpstr>
      <vt:lpstr>CLASSIFICATION</vt:lpstr>
      <vt:lpstr>NAIVE BAYES</vt:lpstr>
      <vt:lpstr>  </vt:lpstr>
      <vt:lpstr>PowerPoint Presentation</vt:lpstr>
      <vt:lpstr>PERFORMANCE MEASURES</vt:lpstr>
      <vt:lpstr>SUPPORT VECTOR MACHINE</vt:lpstr>
      <vt:lpstr>DROPPING COLUMNS FOR SVM MODEL</vt:lpstr>
      <vt:lpstr>  </vt:lpstr>
      <vt:lpstr>  </vt:lpstr>
      <vt:lpstr>  </vt:lpstr>
      <vt:lpstr>DECISION TREE</vt:lpstr>
      <vt:lpstr>  </vt:lpstr>
      <vt:lpstr>PowerPoint Presentation</vt:lpstr>
      <vt:lpstr>  </vt:lpstr>
      <vt:lpstr>K NEAREST NEIGHBOUR</vt:lpstr>
      <vt:lpstr>WHICH K VALUE GIVES THE BEST ACCURACY?</vt:lpstr>
      <vt:lpstr> </vt:lpstr>
      <vt:lpstr>ERROR RATE</vt:lpstr>
      <vt:lpstr>PERFORMANCE MEASURES</vt:lpstr>
      <vt:lpstr>PowerPoint Presentation</vt:lpstr>
      <vt:lpstr>REGRESSION</vt:lpstr>
      <vt:lpstr>        LINEAR           POLYNOMIAL         LOGISTIC </vt:lpstr>
      <vt:lpstr>MODEL 1: LINEAR REGRESSION  Linear regression is a linear approach to modeling the relationship between a scalar response (or dependent variable) and one or more explanatory variables (or independent variables). </vt:lpstr>
      <vt:lpstr>RESULTS  </vt:lpstr>
      <vt:lpstr>MODEL 2: POLYNOMIAL REGRESSION</vt:lpstr>
      <vt:lpstr>  </vt:lpstr>
      <vt:lpstr>RESULTS</vt:lpstr>
      <vt:lpstr>MODEL 3:LOGISTIC REGRESSION</vt:lpstr>
      <vt:lpstr>  </vt:lpstr>
      <vt:lpstr>  </vt:lpstr>
      <vt:lpstr> </vt:lpstr>
      <vt:lpstr>PERFORMANCE MEASURES</vt:lpstr>
      <vt:lpstr>PowerPoint Presentation</vt:lpstr>
      <vt:lpstr>  </vt:lpstr>
      <vt:lpstr>ACCURACY ANALYSIS OF ALL ALGORITHMS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 ON HEART DISEASE</dc:title>
  <cp:lastModifiedBy>saumya18csu194@ncuindia.edu</cp:lastModifiedBy>
  <cp:revision>2</cp:revision>
  <dcterms:modified xsi:type="dcterms:W3CDTF">2020-05-06T17:01:46Z</dcterms:modified>
</cp:coreProperties>
</file>